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78" r:id="rId7"/>
    <p:sldId id="262" r:id="rId8"/>
    <p:sldId id="293" r:id="rId9"/>
    <p:sldId id="279" r:id="rId10"/>
    <p:sldId id="280" r:id="rId11"/>
    <p:sldId id="281" r:id="rId12"/>
    <p:sldId id="282" r:id="rId13"/>
    <p:sldId id="283" r:id="rId14"/>
    <p:sldId id="284" r:id="rId15"/>
    <p:sldId id="294" r:id="rId16"/>
    <p:sldId id="285" r:id="rId17"/>
    <p:sldId id="286" r:id="rId18"/>
    <p:sldId id="287" r:id="rId19"/>
    <p:sldId id="290" r:id="rId20"/>
    <p:sldId id="288" r:id="rId21"/>
    <p:sldId id="289" r:id="rId22"/>
    <p:sldId id="295" r:id="rId23"/>
    <p:sldId id="291" r:id="rId24"/>
    <p:sldId id="292" r:id="rId25"/>
    <p:sldId id="296" r:id="rId26"/>
    <p:sldId id="297" r:id="rId27"/>
    <p:sldId id="298" r:id="rId28"/>
    <p:sldId id="29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30BAB-B962-4DBE-772F-8D61F5783B0E}" v="2838" dt="2024-05-29T20:24:13.70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4854" y="4827394"/>
            <a:ext cx="5947919" cy="732537"/>
          </a:xfrm>
        </p:spPr>
        <p:txBody>
          <a:bodyPr/>
          <a:lstStyle/>
          <a:p>
            <a:r>
              <a:rPr lang="en-US" dirty="0"/>
              <a:t>SURF 2024 - 2</a:t>
            </a:r>
            <a:r>
              <a:rPr lang="en-US" baseline="30000" dirty="0"/>
              <a:t>nd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4855" y="5573975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Ryan Hsieh  2024/05/30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58F4-3952-BB86-9FAF-D8C7B758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transition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06392-FB38-D678-331E-B15470E4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 1: Read the zone file &amp; create dictionary for future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D8C5D-1E9C-9A37-680F-E6FB98ED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0C5965-C823-D970-6323-398A0575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0" y="1523355"/>
            <a:ext cx="6605202" cy="4830721"/>
          </a:xfrm>
          <a:prstGeom prst="rect">
            <a:avLst/>
          </a:prstGeom>
        </p:spPr>
      </p:pic>
      <p:pic>
        <p:nvPicPr>
          <p:cNvPr id="7" name="Picture 6" descr="A table with a number of states&#10;&#10;Description automatically generated">
            <a:extLst>
              <a:ext uri="{FF2B5EF4-FFF2-40B4-BE49-F238E27FC236}">
                <a16:creationId xmlns:a16="http://schemas.microsoft.com/office/drawing/2014/main" id="{73AAA11E-6CDB-2DB3-39C1-B4EDF2D8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42" y="1520009"/>
            <a:ext cx="3698016" cy="43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7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4DA2-73A9-9DC5-466F-462911E8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2" y="396706"/>
            <a:ext cx="5111750" cy="2263602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FILE TRANSITION SOLUTION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2CBF8-5C60-1CE3-2C90-AC11221C2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59" y="2754612"/>
            <a:ext cx="5111750" cy="22636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dirty="0"/>
              <a:t>Read demand data file &amp; use nested dictionary formed earlier to re-organize the csv data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793D4-63E3-6C4D-0F87-41856E9B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5259" y="6490215"/>
            <a:ext cx="3479800" cy="365125"/>
          </a:xfrm>
        </p:spPr>
        <p:txBody>
          <a:bodyPr/>
          <a:lstStyle/>
          <a:p>
            <a:r>
              <a:rPr lang="en-US" dirty="0"/>
              <a:t>Part 2 : Read the demand data file &amp; re-organize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0FB68-A8D7-252F-4D62-244C7FF1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6506E1-A429-1CAB-1875-5E29D400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04" y="0"/>
            <a:ext cx="679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1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8FAF-1353-7958-C54E-B15E04C9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/>
              <a:t>2</a:t>
            </a:r>
            <a:r>
              <a:rPr lang="en-US" dirty="0"/>
              <a:t>: Data for </a:t>
            </a:r>
            <a:r>
              <a:rPr lang="en-US"/>
              <a:t>Substation Power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9AF10-18E5-8A17-39DB-3D6FC513A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Substation Power Generator Location in the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27D0-6482-C4A0-7BF2-576ED825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2105" y="6356350"/>
            <a:ext cx="2944769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PART 2: DATA FOR SUBSTATION POWER GENERATOR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B1F2-52A9-CB1D-C332-6E89ED40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4B84-8696-0690-BBB6-50B3ED58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sub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3B36-92C2-B50D-B748-60CA69FD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Raw Sub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BBDE7-E1D5-84F3-F58D-36802C92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491DB30-51A0-BDFF-7A55-929773C2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28" y="1464662"/>
            <a:ext cx="6109901" cy="443324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32FAE7-AA58-A0CE-F2AF-6AC3D1B32988}"/>
              </a:ext>
            </a:extLst>
          </p:cNvPr>
          <p:cNvSpPr txBox="1">
            <a:spLocks/>
          </p:cNvSpPr>
          <p:nvPr/>
        </p:nvSpPr>
        <p:spPr>
          <a:xfrm>
            <a:off x="728642" y="1466991"/>
            <a:ext cx="4294199" cy="2717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SUB means the substation, </a:t>
            </a:r>
            <a:r>
              <a:rPr lang="en-US" sz="1400" dirty="0">
                <a:ea typeface="+mn-lt"/>
                <a:cs typeface="+mn-lt"/>
              </a:rPr>
              <a:t>is a part of an electrical generation, transmission, and distribution system.</a:t>
            </a:r>
            <a:endParaRPr lang="en-US" sz="1400" b="1" u="sng" dirty="0">
              <a:ea typeface="+mn-lt"/>
              <a:cs typeface="+mn-lt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transform voltage from high to low, or the reverse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>
                <a:ea typeface="+mn-lt"/>
                <a:cs typeface="+mn-lt"/>
              </a:rPr>
              <a:t>Can't</a:t>
            </a:r>
            <a:r>
              <a:rPr lang="en-US" sz="1400" dirty="0">
                <a:ea typeface="+mn-lt"/>
                <a:cs typeface="+mn-lt"/>
              </a:rPr>
              <a:t> : Figure out the state &amp; region of certain substation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>
                <a:ea typeface="+mn-lt"/>
                <a:cs typeface="+mn-lt"/>
              </a:rPr>
              <a:t>Can </a:t>
            </a:r>
            <a:r>
              <a:rPr lang="en-US" sz="1400" dirty="0">
                <a:ea typeface="+mn-lt"/>
                <a:cs typeface="+mn-lt"/>
              </a:rPr>
              <a:t>: Use the latitude/longitude to know the exact location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60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AD3-4FB1-D2AD-860D-558FD625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DA880-8763-7114-B83E-5E6B24B5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1 : Read the data info package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4F77E-D944-8846-A9A9-7C368CA1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8667111-2EB0-4AF0-09F4-D95F3BFF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91" y="1457582"/>
            <a:ext cx="6969211" cy="49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3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2: Find the longitude/latitude of each state &amp;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D8A83A-653C-D38F-48B9-F0F15C74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9" y="1462215"/>
            <a:ext cx="6248472" cy="448962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2CB7EB-6B52-D1BF-9DD7-B35060BB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53" y="1464405"/>
            <a:ext cx="4972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6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FFA-231C-5C12-C36D-221074E1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Translating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4E17E-CC43-F417-F4E6-9D1B6AA0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File Translating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32B60-DBD0-F890-085F-06455495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D5E72D-5D4B-EEA5-A728-38A101C44D3E}"/>
              </a:ext>
            </a:extLst>
          </p:cNvPr>
          <p:cNvSpPr txBox="1">
            <a:spLocks/>
          </p:cNvSpPr>
          <p:nvPr/>
        </p:nvSpPr>
        <p:spPr>
          <a:xfrm>
            <a:off x="654393" y="1543679"/>
            <a:ext cx="4790908" cy="2875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/>
              <a:t>Goal</a:t>
            </a:r>
            <a:r>
              <a:rPr lang="en-US" sz="1400" dirty="0"/>
              <a:t>: Determine all the substation's exact state &amp; region using longitude/latitude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Define dictionary in Python for the four regions in United States, and categorize states in each region by </a:t>
            </a:r>
            <a:r>
              <a:rPr lang="en-US" sz="1400" dirty="0" err="1"/>
              <a:t>lon</a:t>
            </a:r>
            <a:r>
              <a:rPr lang="en-US" sz="1400" dirty="0"/>
              <a:t>/</a:t>
            </a:r>
            <a:r>
              <a:rPr lang="en-US" sz="1400" dirty="0" err="1"/>
              <a:t>lat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Re-organize sub data in order of regions/states, also add on 2 columns for regions/states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0E15DE-9258-5962-E3DE-77F398B8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" t="52" r="-232" b="18930"/>
          <a:stretch/>
        </p:blipFill>
        <p:spPr>
          <a:xfrm>
            <a:off x="6096000" y="1462654"/>
            <a:ext cx="5144673" cy="46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TRANSITION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 1: Define the given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info in nested dictionary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995288" y="1714126"/>
            <a:ext cx="4790908" cy="2253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After researching for the longitude/latitude range for each state and the regions</a:t>
            </a: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Form them into nested dictionary for further use of identifying data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D050B9-9248-918F-3AA0-22F200E1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32" y="1515633"/>
            <a:ext cx="5592720" cy="49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ADC2-4B45-5131-A624-9CA598C4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TRANSITION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1C0E6-5B77-ABA2-F220-61404935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 2: Design function to determine the state and region of each substation by longitude/latitude &amp; re-organize the sub data again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40C24-B131-6A13-767D-65293AED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07B38BC-E742-170B-2609-2B506DD4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98" y="1711282"/>
            <a:ext cx="7705983" cy="46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9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8FAF-1353-7958-C54E-B15E04C9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3: Data for 3 types of power generated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9AF10-18E5-8A17-39DB-3D6FC513A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Hydro, Solar, and Wind Power Generated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27D0-6482-C4A0-7BF2-576ED825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267" y="6356350"/>
            <a:ext cx="2800607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PART 3: DATA FOR 3 TYPES OF POWER GENERATED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B1F2-52A9-CB1D-C332-6E89ED40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0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91403"/>
            <a:ext cx="2895600" cy="2054606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3815254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Research Paper Read (IEEE)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Actual Python 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4B84-8696-0690-BBB6-50B3ED58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</a:t>
            </a:r>
            <a:r>
              <a:rPr lang="en-US"/>
              <a:t>power</a:t>
            </a:r>
            <a:r>
              <a:rPr lang="en-US" dirty="0"/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E3B36-92C2-B50D-B748-60CA69FD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Raw Power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BBDE7-E1D5-84F3-F58D-36802C92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32FAE7-AA58-A0CE-F2AF-6AC3D1B32988}"/>
              </a:ext>
            </a:extLst>
          </p:cNvPr>
          <p:cNvSpPr txBox="1">
            <a:spLocks/>
          </p:cNvSpPr>
          <p:nvPr/>
        </p:nvSpPr>
        <p:spPr>
          <a:xfrm>
            <a:off x="728642" y="1466991"/>
            <a:ext cx="4294199" cy="2717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Same as demand data : time-series values of power generated over the year (wind, hydro, solar)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Can't : Figure out the unit of the values and what each number in the first row represent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2" descr="A table with numbers and a few digits&#10;&#10;Description automatically generated">
            <a:extLst>
              <a:ext uri="{FF2B5EF4-FFF2-40B4-BE49-F238E27FC236}">
                <a16:creationId xmlns:a16="http://schemas.microsoft.com/office/drawing/2014/main" id="{73E58042-ECD7-4A2C-60D3-8E62588EB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" r="296" b="25490"/>
          <a:stretch/>
        </p:blipFill>
        <p:spPr>
          <a:xfrm>
            <a:off x="6464772" y="1466991"/>
            <a:ext cx="4890850" cy="117564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5F87C3A-4365-DC10-583F-5081B95E7E83}"/>
              </a:ext>
            </a:extLst>
          </p:cNvPr>
          <p:cNvSpPr txBox="1">
            <a:spLocks/>
          </p:cNvSpPr>
          <p:nvPr/>
        </p:nvSpPr>
        <p:spPr>
          <a:xfrm>
            <a:off x="6847703" y="26472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Wind Data</a:t>
            </a:r>
          </a:p>
        </p:txBody>
      </p:sp>
      <p:pic>
        <p:nvPicPr>
          <p:cNvPr id="11" name="Picture 10" descr="A table of numbers with black numbers&#10;&#10;Description automatically generated">
            <a:extLst>
              <a:ext uri="{FF2B5EF4-FFF2-40B4-BE49-F238E27FC236}">
                <a16:creationId xmlns:a16="http://schemas.microsoft.com/office/drawing/2014/main" id="{A48558E7-5853-A499-E141-C8838EE6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71" y="3021484"/>
            <a:ext cx="4905375" cy="1123950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528DB00-59F9-38DB-6166-6CBE26BA134F}"/>
              </a:ext>
            </a:extLst>
          </p:cNvPr>
          <p:cNvSpPr txBox="1">
            <a:spLocks/>
          </p:cNvSpPr>
          <p:nvPr/>
        </p:nvSpPr>
        <p:spPr>
          <a:xfrm>
            <a:off x="6847703" y="41506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Hydro Data</a:t>
            </a:r>
          </a:p>
        </p:txBody>
      </p:sp>
      <p:pic>
        <p:nvPicPr>
          <p:cNvPr id="13" name="Picture 12" descr="A screenshot of a table&#10;&#10;Description automatically generated">
            <a:extLst>
              <a:ext uri="{FF2B5EF4-FFF2-40B4-BE49-F238E27FC236}">
                <a16:creationId xmlns:a16="http://schemas.microsoft.com/office/drawing/2014/main" id="{6D440284-B163-DF1E-F631-6794C489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771" y="4524890"/>
            <a:ext cx="4905375" cy="1123950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05D9AA9-4180-FBE7-AD31-EF0DA733F25C}"/>
              </a:ext>
            </a:extLst>
          </p:cNvPr>
          <p:cNvSpPr txBox="1">
            <a:spLocks/>
          </p:cNvSpPr>
          <p:nvPr/>
        </p:nvSpPr>
        <p:spPr>
          <a:xfrm>
            <a:off x="6858000" y="56540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Raw Solar Data</a:t>
            </a:r>
          </a:p>
        </p:txBody>
      </p:sp>
    </p:spTree>
    <p:extLst>
      <p:ext uri="{BB962C8B-B14F-4D97-AF65-F5344CB8AC3E}">
        <p14:creationId xmlns:p14="http://schemas.microsoft.com/office/powerpoint/2010/main" val="421294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AD3-4FB1-D2AD-860D-558FD625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DA880-8763-7114-B83E-5E6B24B5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1 : Read the data info package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4F77E-D944-8846-A9A9-7C368CA1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54C5DDC-FA69-4F57-9513-D290FD57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713728"/>
            <a:ext cx="10353675" cy="11239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D8417E-2C15-FDC9-71D9-284CF76A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3072971"/>
            <a:ext cx="10353675" cy="112395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78398EE-0EEA-A062-D285-D1BE5C39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4432214"/>
            <a:ext cx="103536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2: Use the plant data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840828" y="4195775"/>
            <a:ext cx="6613529" cy="2253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After figured out the first row represent IDs of each plant generator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In </a:t>
            </a:r>
            <a:r>
              <a:rPr lang="en-US" sz="1400" dirty="0" err="1"/>
              <a:t>base_grid</a:t>
            </a:r>
            <a:r>
              <a:rPr lang="en-US" sz="1400" dirty="0"/>
              <a:t> folder, use the file called plant.csv to understand the detailed information of that certain plant ID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Each plant ID map to its detailed info (</a:t>
            </a:r>
            <a:r>
              <a:rPr lang="en-US" sz="1400" dirty="0">
                <a:ea typeface="+mn-lt"/>
                <a:cs typeface="+mn-lt"/>
              </a:rPr>
              <a:t>real power output (MW), maximum reactive power output</a:t>
            </a:r>
            <a:r>
              <a:rPr lang="en-US" sz="1400" dirty="0"/>
              <a:t> etc.) ==&gt; Focus only on </a:t>
            </a:r>
            <a:r>
              <a:rPr lang="en-US" sz="1400" dirty="0" err="1"/>
              <a:t>plant_id</a:t>
            </a:r>
            <a:r>
              <a:rPr lang="en-US" sz="1400" dirty="0"/>
              <a:t> and its mapped </a:t>
            </a:r>
            <a:r>
              <a:rPr lang="en-US" sz="1400" dirty="0" err="1"/>
              <a:t>bus_id</a:t>
            </a:r>
            <a:endParaRPr lang="en-US" dirty="0" err="1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What's </a:t>
            </a:r>
            <a:r>
              <a:rPr lang="en-US" sz="1000" dirty="0" err="1"/>
              <a:t>bus_id</a:t>
            </a:r>
            <a:r>
              <a:rPr lang="en-US" sz="1000" dirty="0"/>
              <a:t>?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427639C8-20D4-C7F9-078C-D6EC1151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571368"/>
            <a:ext cx="103536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3: Use the bus data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840828" y="4195775"/>
            <a:ext cx="6613529" cy="17138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Bus? Node on the line where the loads and generator connects in power system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Help to determine the location of the power plant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In </a:t>
            </a:r>
            <a:r>
              <a:rPr lang="en-US" sz="1400" dirty="0" err="1">
                <a:ea typeface="+mn-lt"/>
                <a:cs typeface="+mn-lt"/>
              </a:rPr>
              <a:t>base_grid</a:t>
            </a:r>
            <a:r>
              <a:rPr lang="en-US" sz="1400" dirty="0">
                <a:ea typeface="+mn-lt"/>
                <a:cs typeface="+mn-lt"/>
              </a:rPr>
              <a:t> folder, use the file called bus.csv to understand the detailed information of that certain bus ID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Each</a:t>
            </a:r>
            <a:r>
              <a:rPr lang="en-US" sz="1400" dirty="0"/>
              <a:t> </a:t>
            </a:r>
            <a:r>
              <a:rPr lang="en-US" sz="1400" dirty="0" err="1"/>
              <a:t>bus_id</a:t>
            </a:r>
            <a:r>
              <a:rPr lang="en-US" sz="1400" dirty="0"/>
              <a:t> map to its own detailed info (</a:t>
            </a:r>
            <a:r>
              <a:rPr lang="en-US" sz="1400" dirty="0">
                <a:ea typeface="+mn-lt"/>
                <a:cs typeface="+mn-lt"/>
              </a:rPr>
              <a:t>bus type</a:t>
            </a:r>
            <a:r>
              <a:rPr lang="en-US" sz="1400" dirty="0"/>
              <a:t>, </a:t>
            </a:r>
            <a:r>
              <a:rPr lang="en-US" sz="1400" dirty="0">
                <a:ea typeface="+mn-lt"/>
                <a:cs typeface="+mn-lt"/>
              </a:rPr>
              <a:t>real power demand (MW) etc.</a:t>
            </a:r>
            <a:r>
              <a:rPr lang="en-US" sz="1400" dirty="0"/>
              <a:t>) ==&gt; Focus only on </a:t>
            </a:r>
            <a:r>
              <a:rPr lang="en-US" sz="1400" dirty="0" err="1"/>
              <a:t>zone_id</a:t>
            </a:r>
            <a:endParaRPr lang="en-US" sz="14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/>
              <a:t>Lead back to earlier use of zone.csv to figure the location of this power plant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FE6BD2E-7872-392D-39BA-3EEA955B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615017"/>
            <a:ext cx="10353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1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82FD-AEAA-3B5C-15D9-C7B7DE4A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F3AD2-BB0B-ED50-E389-519353EC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Step 4: Use the zone data file with region generated 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AEDF0-7447-217A-E9C0-DEDE459E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60B48DD1-1912-5FF5-67CB-5D69D39A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1864783"/>
            <a:ext cx="5393266" cy="361526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FE9867-A6D6-1AFD-12F6-23CC904F76BE}"/>
              </a:ext>
            </a:extLst>
          </p:cNvPr>
          <p:cNvSpPr txBox="1">
            <a:spLocks/>
          </p:cNvSpPr>
          <p:nvPr/>
        </p:nvSpPr>
        <p:spPr>
          <a:xfrm>
            <a:off x="1179403" y="1864090"/>
            <a:ext cx="4294199" cy="2717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The demand file transition solution program utilize the raw zone.csv file (Without region)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The python script can also generate an improved version of zone.csv file </a:t>
            </a:r>
            <a:r>
              <a:rPr lang="en-US" sz="1000" u="sng" dirty="0">
                <a:ea typeface="+mn-lt"/>
                <a:cs typeface="+mn-lt"/>
              </a:rPr>
              <a:t>with</a:t>
            </a:r>
            <a:r>
              <a:rPr lang="en-US" sz="1000" dirty="0">
                <a:ea typeface="+mn-lt"/>
                <a:cs typeface="+mn-lt"/>
              </a:rPr>
              <a:t> region, easy to determine Midwest region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>
                <a:ea typeface="+mn-lt"/>
                <a:cs typeface="+mn-lt"/>
              </a:rPr>
              <a:t>Utilizing this generated zone_with_region.csv file, it can help to map the earlier unknown location </a:t>
            </a:r>
            <a:r>
              <a:rPr lang="en-US" sz="1400" dirty="0" err="1">
                <a:ea typeface="+mn-lt"/>
                <a:cs typeface="+mn-lt"/>
              </a:rPr>
              <a:t>zone_id</a:t>
            </a:r>
            <a:r>
              <a:rPr lang="en-US" sz="1400" dirty="0">
                <a:ea typeface="+mn-lt"/>
                <a:cs typeface="+mn-lt"/>
              </a:rPr>
              <a:t>, in order to find the location of that </a:t>
            </a:r>
            <a:r>
              <a:rPr lang="en-US" sz="1400" dirty="0" err="1">
                <a:ea typeface="+mn-lt"/>
                <a:cs typeface="+mn-lt"/>
              </a:rPr>
              <a:t>zone_id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985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FFA-231C-5C12-C36D-221074E1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Translating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4E17E-CC43-F417-F4E6-9D1B6AA0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File Translating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32B60-DBD0-F890-085F-06455495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D5E72D-5D4B-EEA5-A728-38A101C44D3E}"/>
              </a:ext>
            </a:extLst>
          </p:cNvPr>
          <p:cNvSpPr txBox="1">
            <a:spLocks/>
          </p:cNvSpPr>
          <p:nvPr/>
        </p:nvSpPr>
        <p:spPr>
          <a:xfrm>
            <a:off x="654393" y="1543679"/>
            <a:ext cx="4790908" cy="2875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/>
              <a:t>Goal</a:t>
            </a:r>
            <a:r>
              <a:rPr lang="en-US" sz="1400" dirty="0"/>
              <a:t>: Using the plant and bus information file with exact location to enrich the power data file (Same for hydro, wind, solar)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Read plant.csv, bus.csv, and zone_with_regions.csv file to create dictionary based on the info need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Original time series of power value data lack of </a:t>
            </a:r>
            <a:r>
              <a:rPr lang="en-US" sz="1000" u="sng" dirty="0"/>
              <a:t>exact location, states, regions, and power plant location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Re-organize demand data from x-axis to y-axis, so that each plant ID can have their information on the left and power generated data extending downwards (daily for whole year)</a:t>
            </a:r>
            <a:endParaRPr lang="en-US" sz="14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Original csv file data extend to right direction won't be efficient for future use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A278304F-F7CC-A177-0B30-C21425BD8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84" b="25703"/>
          <a:stretch/>
        </p:blipFill>
        <p:spPr>
          <a:xfrm>
            <a:off x="5849031" y="1543050"/>
            <a:ext cx="5925920" cy="2009814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8F740E9-C5A5-4CFC-3323-1A7C7B597A92}"/>
              </a:ext>
            </a:extLst>
          </p:cNvPr>
          <p:cNvSpPr txBox="1">
            <a:spLocks/>
          </p:cNvSpPr>
          <p:nvPr/>
        </p:nvSpPr>
        <p:spPr>
          <a:xfrm>
            <a:off x="6760029" y="35478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Enriched Version Wind Power Data</a:t>
            </a:r>
          </a:p>
        </p:txBody>
      </p:sp>
      <p:pic>
        <p:nvPicPr>
          <p:cNvPr id="10" name="Picture 9" descr="A table of numbers and a number&#10;&#10;Description automatically generated">
            <a:extLst>
              <a:ext uri="{FF2B5EF4-FFF2-40B4-BE49-F238E27FC236}">
                <a16:creationId xmlns:a16="http://schemas.microsoft.com/office/drawing/2014/main" id="{08AFBFED-36E1-69AA-FEC2-D99BC77AF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7" r="-368" b="23628"/>
          <a:stretch/>
        </p:blipFill>
        <p:spPr>
          <a:xfrm>
            <a:off x="5849031" y="3907064"/>
            <a:ext cx="5936816" cy="1998952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D8ADBF9-A002-6564-17A9-329E60A0D50E}"/>
              </a:ext>
            </a:extLst>
          </p:cNvPr>
          <p:cNvSpPr txBox="1">
            <a:spLocks/>
          </p:cNvSpPr>
          <p:nvPr/>
        </p:nvSpPr>
        <p:spPr>
          <a:xfrm>
            <a:off x="6760029" y="59971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Enriched Version Solar Power Data</a:t>
            </a:r>
          </a:p>
        </p:txBody>
      </p:sp>
    </p:spTree>
    <p:extLst>
      <p:ext uri="{BB962C8B-B14F-4D97-AF65-F5344CB8AC3E}">
        <p14:creationId xmlns:p14="http://schemas.microsoft.com/office/powerpoint/2010/main" val="313804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TRANSITION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 1: Read given info file to generate nested dictionary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995288" y="1714126"/>
            <a:ext cx="3959636" cy="2253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Read three files: plant, bus, </a:t>
            </a:r>
            <a:r>
              <a:rPr lang="en-US" sz="1400" err="1"/>
              <a:t>zone_with_regions</a:t>
            </a:r>
            <a:endParaRPr lang="en-US" sz="1400" dirty="0" err="1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Create nested dictionary for </a:t>
            </a:r>
            <a:r>
              <a:rPr lang="en-US" sz="1400" dirty="0" err="1"/>
              <a:t>futher</a:t>
            </a:r>
            <a:r>
              <a:rPr lang="en-US" sz="1400" dirty="0"/>
              <a:t> use including: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err="1"/>
              <a:t>Plant_id</a:t>
            </a:r>
            <a:endParaRPr lang="en-US" sz="1000" dirty="0" err="1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err="1"/>
              <a:t>Bus_id</a:t>
            </a:r>
            <a:endParaRPr lang="en-US" sz="1000" dirty="0" err="1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 err="1"/>
              <a:t>Zone_id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err="1"/>
              <a:t>Zone_name</a:t>
            </a:r>
            <a:endParaRPr lang="en-US" sz="1000" dirty="0" err="1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State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Region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0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A57952-25C5-9889-80F4-F76C2860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02" y="1523568"/>
            <a:ext cx="6781801" cy="48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FILE TRANSITION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Part 2: Read raw data file and re-organize the format to desire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995288" y="1714126"/>
            <a:ext cx="3807236" cy="2196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Read raw power data file that required to re-organize</a:t>
            </a:r>
            <a:endParaRPr lang="en-US" sz="1400" dirty="0" err="1"/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en-US" sz="1000" dirty="0">
                <a:latin typeface="Arial"/>
                <a:cs typeface="Arial"/>
              </a:rPr>
              <a:t>Same format for hydro, wind, solar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Output to updated csv file with still time-series value but also include detailed information for easy understanding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000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000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000" dirty="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0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C8C744C-EA27-192B-0814-0D912236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566862"/>
            <a:ext cx="65436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3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C6DB-95B1-2464-AD38-52FB2EEA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2" y="-919424"/>
            <a:ext cx="5111750" cy="2263602"/>
          </a:xfrm>
        </p:spPr>
        <p:txBody>
          <a:bodyPr/>
          <a:lstStyle/>
          <a:p>
            <a:r>
              <a:rPr lang="en-US"/>
              <a:t>IEEE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6425A-D406-0607-714E-3D964576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262" y="1433390"/>
            <a:ext cx="5111750" cy="22636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dirty="0"/>
              <a:t>Sample Paper uses </a:t>
            </a:r>
            <a:r>
              <a:rPr lang="en-US" dirty="0" err="1"/>
              <a:t>data@zenodo</a:t>
            </a:r>
            <a:r>
              <a:rPr lang="en-US" dirty="0"/>
              <a:t> from Breakthrough Energy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dirty="0"/>
              <a:t>Utilizing tools (</a:t>
            </a:r>
            <a:r>
              <a:rPr lang="en-US" dirty="0" err="1"/>
              <a:t>REISE.jl</a:t>
            </a:r>
            <a:r>
              <a:rPr lang="en-US" dirty="0"/>
              <a:t> &amp; Julia) produce heatmaps from the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8157B-4FF4-D49A-5E67-8B32EA47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0262" y="6490328"/>
            <a:ext cx="3479800" cy="365125"/>
          </a:xfrm>
        </p:spPr>
        <p:txBody>
          <a:bodyPr/>
          <a:lstStyle/>
          <a:p>
            <a:r>
              <a:rPr lang="en-US" dirty="0"/>
              <a:t>IEEE Paper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E4CBA-5FD7-4635-7A2A-E8B45A6C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document with text on it&#10;&#10;Description automatically generated">
            <a:extLst>
              <a:ext uri="{FF2B5EF4-FFF2-40B4-BE49-F238E27FC236}">
                <a16:creationId xmlns:a16="http://schemas.microsoft.com/office/drawing/2014/main" id="{D1429A97-4CDD-9ECE-6A5D-D9D1FBA2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1" r="152"/>
          <a:stretch/>
        </p:blipFill>
        <p:spPr>
          <a:xfrm>
            <a:off x="5731487" y="280736"/>
            <a:ext cx="6273729" cy="607594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7DA0CFA-7E42-5400-582B-93EA17A2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0" y="2730165"/>
            <a:ext cx="3487654" cy="40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9956" y="522514"/>
            <a:ext cx="4710964" cy="3341857"/>
          </a:xfrm>
        </p:spPr>
        <p:txBody>
          <a:bodyPr/>
          <a:lstStyle/>
          <a:p>
            <a:r>
              <a:rPr lang="en-US" sz="1800" dirty="0"/>
              <a:t>Data Analysis &amp; File translating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1200" dirty="0"/>
              <a:t>- Directly from Data folder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8FAF-1353-7958-C54E-B15E04C9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1: Data for user demand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9AF10-18E5-8A17-39DB-3D6FC513A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Demand Power Data in the 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27D0-6482-C4A0-7BF2-576ED825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PART 1: DATA FOR USER DEMAND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B1F2-52A9-CB1D-C332-6E89ED40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E1F7-E360-F489-0014-187083AA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Raw Demand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4ADC2-7FCE-464D-944A-E51F643F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Raw Demand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C52B0-6552-4A16-006B-795646B0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73E42A7-F483-46A3-54DE-0FEABD21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10" y="1472364"/>
            <a:ext cx="7936831" cy="488582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4F0B4A-1C92-91E6-65DA-FF21C6EA5570}"/>
              </a:ext>
            </a:extLst>
          </p:cNvPr>
          <p:cNvSpPr txBox="1">
            <a:spLocks/>
          </p:cNvSpPr>
          <p:nvPr/>
        </p:nvSpPr>
        <p:spPr>
          <a:xfrm>
            <a:off x="193183" y="1714126"/>
            <a:ext cx="3738145" cy="223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/>
              <a:t>Can</a:t>
            </a:r>
            <a:r>
              <a:rPr lang="en-US" sz="1400" dirty="0"/>
              <a:t> : Figure out it's a time-series values of demand over the year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/>
              <a:t>Can't :</a:t>
            </a:r>
            <a:r>
              <a:rPr lang="en-US" sz="1400" dirty="0"/>
              <a:t> Figure out the unit of the values and what each number in the first row represent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868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AD3-4FB1-D2AD-860D-558FD625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DA880-8763-7114-B83E-5E6B24B5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1 : Read the data info package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4F77E-D944-8846-A9A9-7C368CA1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52A5BD-8F18-0AF2-3495-46DFD68C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76" y="1573881"/>
            <a:ext cx="8428623" cy="45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7E67-248B-6D58-06C3-8921F8B2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82D90-3CF6-7D70-5D2E-338A30BB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 2: Use the zone data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0ECA4-ED71-C804-AA50-ABD794A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table with numbers and names&#10;&#10;Description automatically generated">
            <a:extLst>
              <a:ext uri="{FF2B5EF4-FFF2-40B4-BE49-F238E27FC236}">
                <a16:creationId xmlns:a16="http://schemas.microsoft.com/office/drawing/2014/main" id="{368BACB8-0C19-2FE5-9415-6ABC9B73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00" y="1581402"/>
            <a:ext cx="3912769" cy="477804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71944-F46A-88F7-A7A4-F334FA6DF551}"/>
              </a:ext>
            </a:extLst>
          </p:cNvPr>
          <p:cNvSpPr txBox="1">
            <a:spLocks/>
          </p:cNvSpPr>
          <p:nvPr/>
        </p:nvSpPr>
        <p:spPr>
          <a:xfrm>
            <a:off x="995288" y="1714126"/>
            <a:ext cx="4790908" cy="2253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After figured out the first row represent IDs of each zone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In </a:t>
            </a:r>
            <a:r>
              <a:rPr lang="en-US" sz="1400" dirty="0" err="1"/>
              <a:t>base_grid</a:t>
            </a:r>
            <a:r>
              <a:rPr lang="en-US" sz="1400" dirty="0"/>
              <a:t> folder, use the file called zone.csv to understand the detailed information of that certain zone ID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Each zone maps to its zone name, state, interconnect, time zone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631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FFA-231C-5C12-C36D-221074E1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Translating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4E17E-CC43-F417-F4E6-9D1B6AA0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File Translating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32B60-DBD0-F890-085F-06455495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D37DA5DA-192A-CFA3-0B55-336182A8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68" y="1470359"/>
            <a:ext cx="5356560" cy="479959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D5E72D-5D4B-EEA5-A728-38A101C44D3E}"/>
              </a:ext>
            </a:extLst>
          </p:cNvPr>
          <p:cNvSpPr txBox="1">
            <a:spLocks/>
          </p:cNvSpPr>
          <p:nvPr/>
        </p:nvSpPr>
        <p:spPr>
          <a:xfrm>
            <a:off x="654393" y="1543679"/>
            <a:ext cx="4790908" cy="2875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b="1" u="sng" dirty="0"/>
              <a:t>Goal</a:t>
            </a:r>
            <a:r>
              <a:rPr lang="en-US" sz="1400" dirty="0"/>
              <a:t>: Using the zone information file to enrich the demand data file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Define dictionary in Python for the four regions in United States, and categorize states in each region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400" dirty="0"/>
              <a:t>Re-organize demand data from x-axis to y-axis, so that each zone can have their information on the left and demand data extending downwards (daily for whole year)</a:t>
            </a:r>
            <a:endParaRPr lang="en-US" sz="14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000" dirty="0"/>
              <a:t>Original csv file data extend to right direction won't be efficient for future use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77143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2" id="{0E60AB4E-417B-45C1-9301-1C9D3943EB7F}" vid="{199B3929-907A-4692-88BF-6063DC97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B34632-EE39-4722-B8A6-C2A6B86CC89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5CEF65-757A-4D05-90BA-ED40BC2E515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18A5EB6-E9B8-417D-B09E-03811FBC9BC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</vt:lpstr>
      <vt:lpstr>SURF 2024 - 2nd Meeting</vt:lpstr>
      <vt:lpstr>AGENDA</vt:lpstr>
      <vt:lpstr>IEEE paper</vt:lpstr>
      <vt:lpstr>Data Analysis &amp; File translating  - Directly from Data folder</vt:lpstr>
      <vt:lpstr>Part 1: Data for user demand</vt:lpstr>
      <vt:lpstr>Raw Demand Data</vt:lpstr>
      <vt:lpstr>Data Analysis</vt:lpstr>
      <vt:lpstr>Data Analysis</vt:lpstr>
      <vt:lpstr>File Translating</vt:lpstr>
      <vt:lpstr>File transition solution</vt:lpstr>
      <vt:lpstr>FILE TRANSITION SOLUTION </vt:lpstr>
      <vt:lpstr>Part 2: Data for Substation Power Generator</vt:lpstr>
      <vt:lpstr>Raw sub data</vt:lpstr>
      <vt:lpstr>Data Analysis</vt:lpstr>
      <vt:lpstr>Data Analysis</vt:lpstr>
      <vt:lpstr>File Translating</vt:lpstr>
      <vt:lpstr>FILE TRANSITION SOLUTION</vt:lpstr>
      <vt:lpstr>FILE TRANSITION SOLUTION</vt:lpstr>
      <vt:lpstr>Part 3: Data for 3 types of power generated</vt:lpstr>
      <vt:lpstr>Raw power data</vt:lpstr>
      <vt:lpstr>Data Analysis</vt:lpstr>
      <vt:lpstr>Data Analysis</vt:lpstr>
      <vt:lpstr>Data Analysis</vt:lpstr>
      <vt:lpstr>DATA ANALYSIS</vt:lpstr>
      <vt:lpstr>File Translating</vt:lpstr>
      <vt:lpstr>FILE TRANSITION SOLUTION</vt:lpstr>
      <vt:lpstr>FILE TRANSITION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1128</cp:revision>
  <dcterms:created xsi:type="dcterms:W3CDTF">2023-09-05T22:33:03Z</dcterms:created>
  <dcterms:modified xsi:type="dcterms:W3CDTF">2024-05-29T20:24:22Z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4044bd30-2ed7-4c9d-9d12-46200872a97b_Enabled">
    <vt:lpwstr>true</vt:lpwstr>
  </property>
  <property fmtid="{D5CDD505-2E9C-101B-9397-08002B2CF9AE}" pid="5" name="MSIP_Label_4044bd30-2ed7-4c9d-9d12-46200872a97b_SetDate">
    <vt:lpwstr>2024-02-27T18:27:06Z</vt:lpwstr>
  </property>
  <property fmtid="{D5CDD505-2E9C-101B-9397-08002B2CF9AE}" pid="6" name="MSIP_Label_4044bd30-2ed7-4c9d-9d12-46200872a97b_Method">
    <vt:lpwstr>Standard</vt:lpwstr>
  </property>
  <property fmtid="{D5CDD505-2E9C-101B-9397-08002B2CF9AE}" pid="7" name="MSIP_Label_4044bd30-2ed7-4c9d-9d12-46200872a97b_Name">
    <vt:lpwstr>defa4170-0d19-0005-0004-bc88714345d2</vt:lpwstr>
  </property>
  <property fmtid="{D5CDD505-2E9C-101B-9397-08002B2CF9AE}" pid="8" name="MSIP_Label_4044bd30-2ed7-4c9d-9d12-46200872a97b_SiteId">
    <vt:lpwstr>4130bd39-7c53-419c-b1e5-8758d6d63f21</vt:lpwstr>
  </property>
  <property fmtid="{D5CDD505-2E9C-101B-9397-08002B2CF9AE}" pid="9" name="MSIP_Label_4044bd30-2ed7-4c9d-9d12-46200872a97b_ActionId">
    <vt:lpwstr>5cbfcaec-65a6-4131-9fbb-12bcb3bbdb37</vt:lpwstr>
  </property>
  <property fmtid="{D5CDD505-2E9C-101B-9397-08002B2CF9AE}" pid="10" name="MSIP_Label_4044bd30-2ed7-4c9d-9d12-46200872a97b_ContentBits">
    <vt:lpwstr>0</vt:lpwstr>
  </property>
</Properties>
</file>